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5143500" cx="9144000"/>
  <p:notesSz cx="6858000" cy="9144000"/>
  <p:embeddedFontLst>
    <p:embeddedFont>
      <p:font typeface="Century Gothic"/>
      <p:regular r:id="rId7"/>
      <p:bold r:id="rId8"/>
      <p:italic r:id="rId9"/>
      <p:boldItalic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0" Type="http://schemas.openxmlformats.org/officeDocument/2006/relationships/font" Target="fonts/CenturyGothic-boldItalic.fntdata"/><Relationship Id="rId9" Type="http://schemas.openxmlformats.org/officeDocument/2006/relationships/font" Target="fonts/CenturyGothic-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CenturyGothic-regular.fntdata"/><Relationship Id="rId8" Type="http://schemas.openxmlformats.org/officeDocument/2006/relationships/font" Target="fonts/CenturyGothic-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9c701ca97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9c701ca97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idx="1" type="body"/>
          </p:nvPr>
        </p:nvSpPr>
        <p:spPr>
          <a:xfrm>
            <a:off x="101525" y="0"/>
            <a:ext cx="8933400" cy="45690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250">
                <a:solidFill>
                  <a:srgbClr val="1155CC"/>
                </a:solidFill>
                <a:latin typeface="Century Gothic"/>
                <a:ea typeface="Century Gothic"/>
                <a:cs typeface="Century Gothic"/>
                <a:sym typeface="Century Gothic"/>
              </a:rPr>
              <a:t>Welcome </a:t>
            </a:r>
            <a:r>
              <a:rPr b="1" lang="en" sz="3250">
                <a:solidFill>
                  <a:srgbClr val="1155CC"/>
                </a:solidFill>
                <a:latin typeface="Century Gothic"/>
                <a:ea typeface="Century Gothic"/>
                <a:cs typeface="Century Gothic"/>
                <a:sym typeface="Century Gothic"/>
              </a:rPr>
              <a:t>to 3rd Grade English World </a:t>
            </a:r>
            <a:endParaRPr b="1" sz="3250">
              <a:solidFill>
                <a:srgbClr val="1155CC"/>
              </a:solidFill>
              <a:latin typeface="Century Gothic"/>
              <a:ea typeface="Century Gothic"/>
              <a:cs typeface="Century Gothic"/>
              <a:sym typeface="Century Gothic"/>
            </a:endParaRPr>
          </a:p>
          <a:p>
            <a:pPr indent="0" lvl="0" marL="0" rtl="0" algn="ctr">
              <a:spcBef>
                <a:spcPts val="1600"/>
              </a:spcBef>
              <a:spcAft>
                <a:spcPts val="0"/>
              </a:spcAft>
              <a:buClr>
                <a:schemeClr val="dk1"/>
              </a:buClr>
              <a:buSzPts val="1100"/>
              <a:buFont typeface="Arial"/>
              <a:buNone/>
            </a:pPr>
            <a:r>
              <a:rPr b="1" lang="en" sz="3250">
                <a:solidFill>
                  <a:srgbClr val="1155CC"/>
                </a:solidFill>
                <a:latin typeface="Century Gothic"/>
                <a:ea typeface="Century Gothic"/>
                <a:cs typeface="Century Gothic"/>
                <a:sym typeface="Century Gothic"/>
              </a:rPr>
              <a:t>Ms. Palumbo</a:t>
            </a:r>
            <a:endParaRPr b="1" sz="2250">
              <a:solidFill>
                <a:srgbClr val="1155CC"/>
              </a:solidFill>
              <a:latin typeface="Century Gothic"/>
              <a:ea typeface="Century Gothic"/>
              <a:cs typeface="Century Gothic"/>
              <a:sym typeface="Century Gothic"/>
            </a:endParaRPr>
          </a:p>
          <a:p>
            <a:pPr indent="0" lvl="0" marL="0" rtl="0" algn="l">
              <a:spcBef>
                <a:spcPts val="1600"/>
              </a:spcBef>
              <a:spcAft>
                <a:spcPts val="0"/>
              </a:spcAft>
              <a:buClr>
                <a:schemeClr val="dk1"/>
              </a:buClr>
              <a:buSzPts val="1100"/>
              <a:buFont typeface="Arial"/>
              <a:buNone/>
            </a:pPr>
            <a:r>
              <a:rPr lang="en" sz="1900">
                <a:solidFill>
                  <a:srgbClr val="BA55D3"/>
                </a:solidFill>
                <a:highlight>
                  <a:srgbClr val="FFFFFF"/>
                </a:highlight>
                <a:latin typeface="Verdana"/>
                <a:ea typeface="Verdana"/>
                <a:cs typeface="Verdana"/>
                <a:sym typeface="Verdana"/>
              </a:rPr>
              <a:t>Welcome to our Dual Language Program where your child will learn in two languages in new and effective ways! This year I am working alongside Ms. Cruz in this exciting program that is proven to enhance skills in many areas, and bring rewards later in life. We will be learning Math, ELA, Science, and Social Studies in both Spanish and English. We are going to have many learning adventures and I am looking forward to a great year!</a:t>
            </a:r>
            <a:endParaRPr sz="1900">
              <a:solidFill>
                <a:srgbClr val="BA55D3"/>
              </a:solidFill>
              <a:latin typeface="Century Gothic"/>
              <a:ea typeface="Century Gothic"/>
              <a:cs typeface="Century Gothic"/>
              <a:sym typeface="Century Gothic"/>
            </a:endParaRPr>
          </a:p>
          <a:p>
            <a:pPr indent="0" lvl="0" marL="0" rtl="0" algn="l">
              <a:spcBef>
                <a:spcPts val="1600"/>
              </a:spcBef>
              <a:spcAft>
                <a:spcPts val="1600"/>
              </a:spcAft>
              <a:buNone/>
            </a:pPr>
            <a:r>
              <a:t/>
            </a:r>
            <a:endParaRPr sz="2800">
              <a:latin typeface="Century Gothic"/>
              <a:ea typeface="Century Gothic"/>
              <a:cs typeface="Century Gothic"/>
              <a:sym typeface="Century Gothic"/>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